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33"/>
  </p:handoutMasterIdLst>
  <p:sldIdLst>
    <p:sldId id="363" r:id="rId3"/>
    <p:sldId id="335" r:id="rId4"/>
    <p:sldId id="336" r:id="rId5"/>
    <p:sldId id="337" r:id="rId6"/>
    <p:sldId id="338" r:id="rId7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920"/>
    <a:srgbClr val="FFC800"/>
    <a:srgbClr val="5A8E2A"/>
    <a:srgbClr val="BED63A"/>
    <a:srgbClr val="BF9000"/>
    <a:srgbClr val="33CC33"/>
    <a:srgbClr val="B5DFE6"/>
    <a:srgbClr val="730003"/>
    <a:srgbClr val="EA6178"/>
    <a:srgbClr val="7B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3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-294" y="-26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图标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弦形 1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弦形 1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0" idx="1"/>
              <a:endCxn id="1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0" y="761332"/>
            <a:ext cx="9144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4449991" y="633664"/>
            <a:ext cx="193508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730352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4220263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3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弦形 2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弦形 2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>
              <a:stCxn id="20" idx="1"/>
              <a:endCxn id="2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8117" y="286227"/>
            <a:ext cx="523845" cy="698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386089"/>
            <a:ext cx="571373" cy="52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68079"/>
            <a:ext cx="477842" cy="604076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569061"/>
            <a:ext cx="685800" cy="4413729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215339"/>
            <a:ext cx="608300" cy="64381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09661" y="278159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61626" y="216117"/>
            <a:ext cx="518738" cy="54902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rgbClr val="865B3E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347824" y="270342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色的书笔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>
            <a:off x="263707" y="308448"/>
            <a:ext cx="411491" cy="523338"/>
            <a:chOff x="9711059" y="3356906"/>
            <a:chExt cx="597654" cy="597654"/>
          </a:xfrm>
        </p:grpSpPr>
        <p:sp>
          <p:nvSpPr>
            <p:cNvPr id="35" name="Freeform 442"/>
            <p:cNvSpPr/>
            <p:nvPr userDrawn="1"/>
          </p:nvSpPr>
          <p:spPr bwMode="auto">
            <a:xfrm>
              <a:off x="9711059" y="3356906"/>
              <a:ext cx="597654" cy="597654"/>
            </a:xfrm>
            <a:custGeom>
              <a:avLst/>
              <a:gdLst>
                <a:gd name="T0" fmla="*/ 128 w 128"/>
                <a:gd name="T1" fmla="*/ 120 h 128"/>
                <a:gd name="T2" fmla="*/ 120 w 128"/>
                <a:gd name="T3" fmla="*/ 128 h 128"/>
                <a:gd name="T4" fmla="*/ 8 w 128"/>
                <a:gd name="T5" fmla="*/ 128 h 128"/>
                <a:gd name="T6" fmla="*/ 0 w 128"/>
                <a:gd name="T7" fmla="*/ 120 h 128"/>
                <a:gd name="T8" fmla="*/ 0 w 128"/>
                <a:gd name="T9" fmla="*/ 8 h 128"/>
                <a:gd name="T10" fmla="*/ 8 w 128"/>
                <a:gd name="T11" fmla="*/ 0 h 128"/>
                <a:gd name="T12" fmla="*/ 120 w 128"/>
                <a:gd name="T13" fmla="*/ 0 h 128"/>
                <a:gd name="T14" fmla="*/ 128 w 128"/>
                <a:gd name="T15" fmla="*/ 8 h 128"/>
                <a:gd name="T16" fmla="*/ 128 w 12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128" y="120"/>
                  </a:moveTo>
                  <a:cubicBezTo>
                    <a:pt x="128" y="124"/>
                    <a:pt x="124" y="128"/>
                    <a:pt x="12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4"/>
                    <a:pt x="128" y="8"/>
                  </a:cubicBezTo>
                  <a:cubicBezTo>
                    <a:pt x="128" y="120"/>
                    <a:pt x="128" y="120"/>
                    <a:pt x="128" y="12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443"/>
            <p:cNvSpPr>
              <a:spLocks noEditPoints="1"/>
            </p:cNvSpPr>
            <p:nvPr userDrawn="1"/>
          </p:nvSpPr>
          <p:spPr bwMode="auto">
            <a:xfrm>
              <a:off x="9748536" y="3899331"/>
              <a:ext cx="522701" cy="37477"/>
            </a:xfrm>
            <a:custGeom>
              <a:avLst/>
              <a:gdLst>
                <a:gd name="T0" fmla="*/ 0 w 112"/>
                <a:gd name="T1" fmla="*/ 0 h 8"/>
                <a:gd name="T2" fmla="*/ 2 w 112"/>
                <a:gd name="T3" fmla="*/ 6 h 8"/>
                <a:gd name="T4" fmla="*/ 4 w 112"/>
                <a:gd name="T5" fmla="*/ 4 h 8"/>
                <a:gd name="T6" fmla="*/ 0 w 112"/>
                <a:gd name="T7" fmla="*/ 0 h 8"/>
                <a:gd name="T8" fmla="*/ 112 w 112"/>
                <a:gd name="T9" fmla="*/ 0 h 8"/>
                <a:gd name="T10" fmla="*/ 108 w 112"/>
                <a:gd name="T11" fmla="*/ 4 h 8"/>
                <a:gd name="T12" fmla="*/ 56 w 112"/>
                <a:gd name="T13" fmla="*/ 4 h 8"/>
                <a:gd name="T14" fmla="*/ 56 w 112"/>
                <a:gd name="T15" fmla="*/ 0 h 8"/>
                <a:gd name="T16" fmla="*/ 56 w 112"/>
                <a:gd name="T17" fmla="*/ 4 h 8"/>
                <a:gd name="T18" fmla="*/ 52 w 112"/>
                <a:gd name="T19" fmla="*/ 4 h 8"/>
                <a:gd name="T20" fmla="*/ 48 w 112"/>
                <a:gd name="T21" fmla="*/ 8 h 8"/>
                <a:gd name="T22" fmla="*/ 104 w 112"/>
                <a:gd name="T23" fmla="*/ 8 h 8"/>
                <a:gd name="T24" fmla="*/ 112 w 112"/>
                <a:gd name="T25" fmla="*/ 0 h 8"/>
                <a:gd name="T26" fmla="*/ 112 w 1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8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  <a:moveTo>
                    <a:pt x="112" y="0"/>
                  </a:moveTo>
                  <a:cubicBezTo>
                    <a:pt x="112" y="2"/>
                    <a:pt x="110" y="4"/>
                    <a:pt x="10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4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4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44"/>
            <p:cNvSpPr/>
            <p:nvPr userDrawn="1"/>
          </p:nvSpPr>
          <p:spPr bwMode="auto">
            <a:xfrm>
              <a:off x="9748536" y="3356906"/>
              <a:ext cx="262336" cy="560177"/>
            </a:xfrm>
            <a:custGeom>
              <a:avLst/>
              <a:gdLst>
                <a:gd name="T0" fmla="*/ 56 w 56"/>
                <a:gd name="T1" fmla="*/ 0 h 120"/>
                <a:gd name="T2" fmla="*/ 4 w 56"/>
                <a:gd name="T3" fmla="*/ 0 h 120"/>
                <a:gd name="T4" fmla="*/ 0 w 56"/>
                <a:gd name="T5" fmla="*/ 4 h 120"/>
                <a:gd name="T6" fmla="*/ 0 w 56"/>
                <a:gd name="T7" fmla="*/ 116 h 120"/>
                <a:gd name="T8" fmla="*/ 4 w 56"/>
                <a:gd name="T9" fmla="*/ 120 h 120"/>
                <a:gd name="T10" fmla="*/ 56 w 56"/>
                <a:gd name="T11" fmla="*/ 120 h 120"/>
                <a:gd name="T12" fmla="*/ 56 w 5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5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45"/>
            <p:cNvSpPr/>
            <p:nvPr userDrawn="1"/>
          </p:nvSpPr>
          <p:spPr bwMode="auto">
            <a:xfrm>
              <a:off x="10010872" y="3356906"/>
              <a:ext cx="260364" cy="560177"/>
            </a:xfrm>
            <a:custGeom>
              <a:avLst/>
              <a:gdLst>
                <a:gd name="T0" fmla="*/ 0 w 56"/>
                <a:gd name="T1" fmla="*/ 120 h 120"/>
                <a:gd name="T2" fmla="*/ 52 w 56"/>
                <a:gd name="T3" fmla="*/ 120 h 120"/>
                <a:gd name="T4" fmla="*/ 56 w 56"/>
                <a:gd name="T5" fmla="*/ 116 h 120"/>
                <a:gd name="T6" fmla="*/ 56 w 56"/>
                <a:gd name="T7" fmla="*/ 4 h 120"/>
                <a:gd name="T8" fmla="*/ 52 w 56"/>
                <a:gd name="T9" fmla="*/ 0 h 120"/>
                <a:gd name="T10" fmla="*/ 0 w 56"/>
                <a:gd name="T11" fmla="*/ 0 h 120"/>
                <a:gd name="T12" fmla="*/ 0 w 5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0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4" y="120"/>
                    <a:pt x="56" y="118"/>
                    <a:pt x="56" y="1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446"/>
            <p:cNvSpPr>
              <a:spLocks noChangeArrowheads="1"/>
            </p:cNvSpPr>
            <p:nvPr userDrawn="1"/>
          </p:nvSpPr>
          <p:spPr bwMode="auto">
            <a:xfrm>
              <a:off x="9786012" y="3431860"/>
              <a:ext cx="187383" cy="130182"/>
            </a:xfrm>
            <a:prstGeom prst="rect">
              <a:avLst/>
            </a:prstGeom>
            <a:solidFill>
              <a:srgbClr val="11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447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448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449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450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51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52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53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54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455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456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57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close/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58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59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60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61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62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63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64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65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66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67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68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469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470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71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72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73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74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75"/>
            <p:cNvSpPr/>
            <p:nvPr userDrawn="1"/>
          </p:nvSpPr>
          <p:spPr bwMode="auto">
            <a:xfrm>
              <a:off x="9720921" y="3926946"/>
              <a:ext cx="252474" cy="27614"/>
            </a:xfrm>
            <a:custGeom>
              <a:avLst/>
              <a:gdLst>
                <a:gd name="T0" fmla="*/ 8 w 54"/>
                <a:gd name="T1" fmla="*/ 0 h 6"/>
                <a:gd name="T2" fmla="*/ 6 w 54"/>
                <a:gd name="T3" fmla="*/ 2 h 6"/>
                <a:gd name="T4" fmla="*/ 4 w 54"/>
                <a:gd name="T5" fmla="*/ 4 h 6"/>
                <a:gd name="T6" fmla="*/ 10 w 54"/>
                <a:gd name="T7" fmla="*/ 6 h 6"/>
                <a:gd name="T8" fmla="*/ 50 w 54"/>
                <a:gd name="T9" fmla="*/ 6 h 6"/>
                <a:gd name="T10" fmla="*/ 54 w 54"/>
                <a:gd name="T11" fmla="*/ 2 h 6"/>
                <a:gd name="T12" fmla="*/ 14 w 54"/>
                <a:gd name="T13" fmla="*/ 2 h 6"/>
                <a:gd name="T14" fmla="*/ 8 w 5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8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6"/>
                    <a:pt x="10" y="6"/>
                  </a:cubicBezTo>
                  <a:cubicBezTo>
                    <a:pt x="13" y="6"/>
                    <a:pt x="50" y="6"/>
                    <a:pt x="50" y="6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2F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76"/>
            <p:cNvSpPr/>
            <p:nvPr userDrawn="1"/>
          </p:nvSpPr>
          <p:spPr bwMode="auto">
            <a:xfrm>
              <a:off x="9758398" y="3917083"/>
              <a:ext cx="232750" cy="19725"/>
            </a:xfrm>
            <a:custGeom>
              <a:avLst/>
              <a:gdLst>
                <a:gd name="T0" fmla="*/ 50 w 50"/>
                <a:gd name="T1" fmla="*/ 0 h 4"/>
                <a:gd name="T2" fmla="*/ 2 w 50"/>
                <a:gd name="T3" fmla="*/ 0 h 4"/>
                <a:gd name="T4" fmla="*/ 2 w 50"/>
                <a:gd name="T5" fmla="*/ 0 h 4"/>
                <a:gd name="T6" fmla="*/ 0 w 50"/>
                <a:gd name="T7" fmla="*/ 2 h 4"/>
                <a:gd name="T8" fmla="*/ 6 w 50"/>
                <a:gd name="T9" fmla="*/ 4 h 4"/>
                <a:gd name="T10" fmla="*/ 46 w 50"/>
                <a:gd name="T11" fmla="*/ 4 h 4"/>
                <a:gd name="T12" fmla="*/ 50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20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77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78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79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80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81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82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83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84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85"/>
            <p:cNvSpPr/>
            <p:nvPr userDrawn="1"/>
          </p:nvSpPr>
          <p:spPr bwMode="auto">
            <a:xfrm>
              <a:off x="9953671" y="3786901"/>
              <a:ext cx="57201" cy="57201"/>
            </a:xfrm>
            <a:custGeom>
              <a:avLst/>
              <a:gdLst>
                <a:gd name="T0" fmla="*/ 0 w 29"/>
                <a:gd name="T1" fmla="*/ 29 h 29"/>
                <a:gd name="T2" fmla="*/ 0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86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87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88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89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90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91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92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93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94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9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95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的小鸟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6" name="组合 215"/>
          <p:cNvGrpSpPr/>
          <p:nvPr userDrawn="1"/>
        </p:nvGrpSpPr>
        <p:grpSpPr>
          <a:xfrm rot="1592273">
            <a:off x="182374" y="285384"/>
            <a:ext cx="477900" cy="604800"/>
            <a:chOff x="2272338" y="450384"/>
            <a:chExt cx="765175" cy="725488"/>
          </a:xfrm>
        </p:grpSpPr>
        <p:sp>
          <p:nvSpPr>
            <p:cNvPr id="223" name="Freeform 1235"/>
            <p:cNvSpPr/>
            <p:nvPr userDrawn="1"/>
          </p:nvSpPr>
          <p:spPr bwMode="auto">
            <a:xfrm>
              <a:off x="2272338" y="491659"/>
              <a:ext cx="644525" cy="684213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Freeform 1236"/>
            <p:cNvSpPr/>
            <p:nvPr userDrawn="1"/>
          </p:nvSpPr>
          <p:spPr bwMode="auto">
            <a:xfrm>
              <a:off x="2358063" y="574209"/>
              <a:ext cx="260350" cy="296863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Freeform 1237"/>
            <p:cNvSpPr/>
            <p:nvPr userDrawn="1"/>
          </p:nvSpPr>
          <p:spPr bwMode="auto">
            <a:xfrm>
              <a:off x="2642226" y="791697"/>
              <a:ext cx="274637" cy="346075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238"/>
            <p:cNvSpPr/>
            <p:nvPr userDrawn="1"/>
          </p:nvSpPr>
          <p:spPr bwMode="auto">
            <a:xfrm>
              <a:off x="2943851" y="517059"/>
              <a:ext cx="93662" cy="66675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Oval 1239"/>
            <p:cNvSpPr>
              <a:spLocks noChangeArrowheads="1"/>
            </p:cNvSpPr>
            <p:nvPr userDrawn="1"/>
          </p:nvSpPr>
          <p:spPr bwMode="auto">
            <a:xfrm>
              <a:off x="2670801" y="450384"/>
              <a:ext cx="296862" cy="298450"/>
            </a:xfrm>
            <a:prstGeom prst="ellipse">
              <a:avLst/>
            </a:pr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Oval 1240"/>
            <p:cNvSpPr>
              <a:spLocks noChangeArrowheads="1"/>
            </p:cNvSpPr>
            <p:nvPr userDrawn="1"/>
          </p:nvSpPr>
          <p:spPr bwMode="auto">
            <a:xfrm>
              <a:off x="2874001" y="502772"/>
              <a:ext cx="49212" cy="476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棕色的小人看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243871" y="160454"/>
            <a:ext cx="558947" cy="689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1135118" y="1966983"/>
            <a:ext cx="71417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GB Pinyinok-B" panose="0201060103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sz="11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GB Pinyinok-B" panose="02010601030101010101" pitchFamily="2" charset="-122"/>
                <a:cs typeface="Times New Roman" panose="02020603050405020304" pitchFamily="18" charset="0"/>
              </a:rPr>
              <a:t>  q  x</a:t>
            </a:r>
            <a:endParaRPr lang="zh-CN" altLang="en-US" sz="11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70"/>
          <p:cNvSpPr txBox="1"/>
          <p:nvPr/>
        </p:nvSpPr>
        <p:spPr>
          <a:xfrm>
            <a:off x="2435706" y="78366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人教版小学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语文一年级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0165" y="2175107"/>
            <a:ext cx="7725103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</a:rPr>
              <a:t>左下半圆（                </a:t>
            </a:r>
            <a:r>
              <a:rPr lang="zh-CN" altLang="en-US" sz="4400" dirty="0" smtClean="0">
                <a:latin typeface="微软雅黑" panose="020B0503020204020204" charset="-122"/>
                <a:ea typeface="微软雅黑" panose="020B0503020204020204" charset="-122"/>
              </a:rPr>
              <a:t>），</a:t>
            </a:r>
            <a:endParaRPr lang="en-US" altLang="zh-CN" sz="4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anose="020B0503020204020204" charset="-122"/>
                <a:ea typeface="微软雅黑" panose="020B0503020204020204" charset="-122"/>
              </a:rPr>
              <a:t>左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</a:rPr>
              <a:t>上半圆（                ）；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</a:rPr>
              <a:t>右下半圆（                </a:t>
            </a:r>
            <a:r>
              <a:rPr lang="zh-CN" altLang="en-US" sz="4400" dirty="0" smtClean="0">
                <a:latin typeface="微软雅黑" panose="020B0503020204020204" charset="-122"/>
                <a:ea typeface="微软雅黑" panose="020B0503020204020204" charset="-122"/>
              </a:rPr>
              <a:t>），</a:t>
            </a:r>
            <a:endParaRPr lang="en-US" altLang="zh-CN" sz="4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anose="020B0503020204020204" charset="-122"/>
                <a:ea typeface="微软雅黑" panose="020B0503020204020204" charset="-122"/>
              </a:rPr>
              <a:t>右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</a:rPr>
              <a:t>上半圆（                 ）。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4828" y="996042"/>
            <a:ext cx="474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比一比，看谁快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9491" y="1897521"/>
            <a:ext cx="3308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</a:t>
            </a:r>
            <a:endParaRPr lang="zh-CN" altLang="en-US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9492" y="2795592"/>
            <a:ext cx="3345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endParaRPr lang="zh-CN" altLang="en-US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9493" y="3775307"/>
            <a:ext cx="3308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</a:t>
            </a:r>
            <a:endParaRPr lang="zh-CN" altLang="en-US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9493" y="4640721"/>
            <a:ext cx="3333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p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p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p</a:t>
            </a:r>
            <a:endParaRPr lang="zh-CN" altLang="en-US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7326" y="1371600"/>
            <a:ext cx="7434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   </a:t>
            </a:r>
            <a:r>
              <a:rPr lang="en-US" altLang="zh-CN" sz="9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   qi</a:t>
            </a:r>
            <a:endParaRPr lang="zh-CN" altLang="en-US" sz="9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5125217" y="2156431"/>
            <a:ext cx="120015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2296292" y="2156430"/>
            <a:ext cx="120015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327150" y="3439243"/>
            <a:ext cx="7564602" cy="2210983"/>
            <a:chOff x="1769533" y="3439242"/>
            <a:chExt cx="10086136" cy="2210983"/>
          </a:xfrm>
        </p:grpSpPr>
        <p:sp>
          <p:nvSpPr>
            <p:cNvPr id="27" name="矩形 26"/>
            <p:cNvSpPr/>
            <p:nvPr/>
          </p:nvSpPr>
          <p:spPr>
            <a:xfrm>
              <a:off x="1850904" y="3549926"/>
              <a:ext cx="10004765" cy="18651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qī</a:t>
              </a:r>
              <a:r>
                <a:rPr lang="en-US" altLang="zh-CN" sz="96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qí</a:t>
              </a:r>
              <a:r>
                <a:rPr lang="en-US" altLang="zh-CN" sz="96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qǐ</a:t>
              </a:r>
              <a:r>
                <a:rPr lang="en-US" altLang="zh-CN" sz="96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qì</a:t>
              </a:r>
              <a:endParaRPr lang="zh-CN" altLang="en-US" sz="96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769533" y="3439242"/>
              <a:ext cx="9040681" cy="2210983"/>
              <a:chOff x="2687493" y="3458701"/>
              <a:chExt cx="6776357" cy="221098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2687493" y="3458701"/>
                <a:ext cx="6564085" cy="3265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2785466" y="4237266"/>
                <a:ext cx="6564085" cy="3265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2785465" y="4945311"/>
                <a:ext cx="6564085" cy="3265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2899765" y="5637027"/>
                <a:ext cx="6564085" cy="3265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2633" y="3196731"/>
            <a:ext cx="5350303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8000" dirty="0" smtClean="0">
                <a:latin typeface="微软雅黑" panose="020B0503020204020204" charset="-122"/>
                <a:ea typeface="微软雅黑" panose="020B0503020204020204" charset="-122"/>
              </a:rPr>
              <a:t>切个西瓜 </a:t>
            </a: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 </a:t>
            </a:r>
            <a:r>
              <a:rPr lang="en-US" altLang="zh-CN" sz="9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9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endParaRPr lang="en-US" altLang="zh-CN" sz="9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707" b="97739" l="2353" r="9905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099" y="1558792"/>
            <a:ext cx="2777091" cy="32758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96662" y="1366968"/>
            <a:ext cx="4249613" cy="2863257"/>
            <a:chOff x="1769356" y="2003781"/>
            <a:chExt cx="4474029" cy="286325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785685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835954" y="3640055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785685" y="2203836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69356" y="4359207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769356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553127" y="2279721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585786" y="2391153"/>
              <a:ext cx="2308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x</a:t>
              </a:r>
              <a:endParaRPr lang="zh-CN" altLang="en-US" sz="96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85785" y="3700308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35070" y="2003781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51398" y="2722239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第二线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35070" y="3440695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67728" y="4159152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第四线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860331" y="4101420"/>
            <a:ext cx="6605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微软雅黑" panose="020B0503020204020204" charset="-122"/>
                <a:ea typeface="微软雅黑" panose="020B0503020204020204" charset="-122"/>
              </a:rPr>
              <a:t>像个叉叉 </a:t>
            </a: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 </a:t>
            </a:r>
            <a:r>
              <a:rPr lang="en-US" altLang="zh-CN" sz="9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9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endParaRPr lang="zh-CN" altLang="en-US" sz="9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7326" y="1371600"/>
            <a:ext cx="6747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   </a:t>
            </a:r>
            <a:r>
              <a:rPr lang="en-US" altLang="zh-CN" sz="9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   xi</a:t>
            </a:r>
            <a:endParaRPr lang="zh-CN" altLang="en-US" sz="9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5125217" y="2156431"/>
            <a:ext cx="120015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2296292" y="2156430"/>
            <a:ext cx="120015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327150" y="3439243"/>
            <a:ext cx="7107402" cy="2210983"/>
            <a:chOff x="1769533" y="3439242"/>
            <a:chExt cx="9476535" cy="2210983"/>
          </a:xfrm>
        </p:grpSpPr>
        <p:sp>
          <p:nvSpPr>
            <p:cNvPr id="13" name="矩形 12"/>
            <p:cNvSpPr/>
            <p:nvPr/>
          </p:nvSpPr>
          <p:spPr>
            <a:xfrm>
              <a:off x="1900242" y="3549926"/>
              <a:ext cx="9345826" cy="18651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xī</a:t>
              </a:r>
              <a:r>
                <a:rPr lang="en-US" altLang="zh-CN" sz="96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xí</a:t>
              </a:r>
              <a:r>
                <a:rPr lang="en-US" altLang="zh-CN" sz="96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xǐ</a:t>
              </a:r>
              <a:r>
                <a:rPr lang="en-US" altLang="zh-CN" sz="96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xì</a:t>
              </a:r>
              <a:endParaRPr lang="zh-CN" altLang="en-US" sz="96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69533" y="3439242"/>
              <a:ext cx="9040681" cy="2210983"/>
              <a:chOff x="2687493" y="3458701"/>
              <a:chExt cx="6776357" cy="2210983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2687493" y="3458701"/>
                <a:ext cx="6564085" cy="3265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2785466" y="4237266"/>
                <a:ext cx="6564085" cy="3265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2785465" y="4945311"/>
                <a:ext cx="6564085" cy="3265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2899765" y="5637027"/>
                <a:ext cx="6564085" cy="3265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0867" y="1341832"/>
            <a:ext cx="158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读童谣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11576" y="873619"/>
            <a:ext cx="62432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         小母鸡</a:t>
            </a:r>
            <a:endParaRPr lang="en-US" altLang="zh-CN" sz="4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32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</a:t>
            </a:r>
            <a:r>
              <a:rPr lang="en-US" altLang="zh-CN" sz="32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</a:t>
            </a:r>
            <a:r>
              <a:rPr lang="en-US" altLang="zh-CN" sz="32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</a:t>
            </a:r>
            <a:r>
              <a:rPr lang="en-US" altLang="zh-CN" sz="32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</a:t>
            </a:r>
            <a:r>
              <a:rPr lang="en-US" altLang="zh-CN" sz="32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</a:t>
            </a:r>
            <a:r>
              <a:rPr lang="en-US" altLang="zh-CN" sz="32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</a:t>
            </a:r>
            <a:r>
              <a:rPr lang="en-US" altLang="zh-CN" sz="32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br>
              <a:rPr lang="en-US" altLang="zh-CN" sz="1600" dirty="0"/>
            </a:b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叽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叽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 叽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叽  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叽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叽，</a:t>
            </a:r>
            <a:br>
              <a:rPr lang="zh-CN" altLang="en-US" sz="1600" dirty="0"/>
            </a:br>
            <a:r>
              <a:rPr lang="en-US" altLang="zh-CN" sz="32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yī</a:t>
            </a:r>
            <a:r>
              <a:rPr lang="en-US" altLang="zh-CN" sz="3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èr</a:t>
            </a:r>
            <a:r>
              <a:rPr lang="en-US" altLang="zh-CN" sz="32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sān</a:t>
            </a:r>
            <a:r>
              <a:rPr lang="en-US" altLang="zh-CN" sz="32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sì</a:t>
            </a:r>
            <a:r>
              <a:rPr lang="en-US" altLang="zh-CN" sz="32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wǔ</a:t>
            </a:r>
            <a:r>
              <a:rPr lang="en-US" altLang="zh-CN" sz="32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liù</a:t>
            </a:r>
            <a:r>
              <a:rPr lang="en-US" altLang="zh-CN" sz="32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qī</a:t>
            </a:r>
            <a:br>
              <a:rPr lang="en-US" altLang="zh-CN" sz="1600" dirty="0"/>
            </a:br>
            <a:r>
              <a:rPr lang="en-US" altLang="zh-CN" sz="1600" dirty="0"/>
              <a:t>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一  二   三   四  五  六  七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br>
              <a:rPr lang="zh-CN" altLang="en-US" sz="1600" dirty="0"/>
            </a:br>
            <a:r>
              <a:rPr lang="zh-CN" altLang="en-US" sz="1600" dirty="0"/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qī</a:t>
            </a:r>
            <a:r>
              <a:rPr lang="en-US" altLang="zh-CN" sz="3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zhī</a:t>
            </a:r>
            <a:r>
              <a:rPr lang="en-US" altLang="zh-CN" sz="32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xiǎo</a:t>
            </a:r>
            <a:r>
              <a:rPr lang="en-US" altLang="zh-CN" sz="3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</a:t>
            </a:r>
            <a:r>
              <a:rPr lang="en-US" altLang="zh-CN" sz="3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xī</a:t>
            </a:r>
            <a:r>
              <a:rPr lang="en-US" altLang="zh-CN" sz="32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xī</a:t>
            </a:r>
            <a:r>
              <a:rPr lang="en-US" altLang="zh-CN" sz="32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xī</a:t>
            </a:r>
            <a:br>
              <a:rPr lang="en-US" altLang="zh-CN" sz="1600" dirty="0"/>
            </a:b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七 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只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小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　鸡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嘻  嘻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嘻，</a:t>
            </a:r>
            <a:br>
              <a:rPr lang="zh-CN" altLang="en-US" sz="1600" dirty="0"/>
            </a:br>
            <a:r>
              <a:rPr lang="en-US" altLang="zh-CN" sz="32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qī</a:t>
            </a:r>
            <a:r>
              <a:rPr lang="en-US" altLang="zh-CN" sz="32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liù</a:t>
            </a:r>
            <a:r>
              <a:rPr lang="en-US" altLang="zh-CN" sz="32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wǔ</a:t>
            </a:r>
            <a:r>
              <a:rPr lang="en-US" altLang="zh-CN" sz="32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sì</a:t>
            </a:r>
            <a:r>
              <a:rPr lang="en-US" altLang="zh-CN" sz="32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sān</a:t>
            </a:r>
            <a:r>
              <a:rPr lang="en-US" altLang="zh-CN" sz="32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èr</a:t>
            </a:r>
            <a:r>
              <a:rPr lang="en-US" altLang="zh-CN" sz="32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yī</a:t>
            </a:r>
            <a:br>
              <a:rPr lang="en-US" altLang="zh-CN" sz="1600" dirty="0"/>
            </a:b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七 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六   五   四   三   二   一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1599241" y="4958981"/>
            <a:ext cx="2429834" cy="10425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" name="五边形 6"/>
          <p:cNvSpPr/>
          <p:nvPr/>
        </p:nvSpPr>
        <p:spPr>
          <a:xfrm>
            <a:off x="1599241" y="2297424"/>
            <a:ext cx="2429834" cy="10425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" name="五边形 1"/>
          <p:cNvSpPr/>
          <p:nvPr/>
        </p:nvSpPr>
        <p:spPr>
          <a:xfrm>
            <a:off x="1611488" y="3620038"/>
            <a:ext cx="2429834" cy="10425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1488" y="2253345"/>
            <a:ext cx="3146248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鸡啄蝴蝶</a:t>
            </a:r>
            <a:endParaRPr lang="en-US" altLang="zh-CN" sz="4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5963" y="1208314"/>
            <a:ext cx="256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猜谜语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5764" y="3657602"/>
            <a:ext cx="2515558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彩色气球</a:t>
            </a:r>
            <a:endParaRPr lang="en-US" altLang="zh-CN" sz="4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9242" y="4980216"/>
            <a:ext cx="2239118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切个西瓜</a:t>
            </a:r>
            <a:endParaRPr lang="en-US" altLang="zh-CN" sz="4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86325" y="2284392"/>
            <a:ext cx="3642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endParaRPr lang="zh-CN" altLang="en-US" sz="6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86324" y="3545767"/>
            <a:ext cx="3642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endParaRPr lang="zh-CN" altLang="en-US" sz="6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6323" y="4811218"/>
            <a:ext cx="3642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endParaRPr lang="zh-CN" altLang="en-US" sz="6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2" grpId="0" animBg="1"/>
      <p:bldP spid="4" grpId="0"/>
      <p:bldP spid="6" grpId="0"/>
      <p:bldP spid="8" grpId="0"/>
      <p:bldP spid="3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7353" y="1615460"/>
            <a:ext cx="3589337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小</a:t>
            </a:r>
            <a:r>
              <a:rPr lang="en-US" altLang="zh-CN" sz="4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ü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见到</a:t>
            </a:r>
            <a:r>
              <a:rPr lang="en-US" altLang="zh-CN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zh-CN" altLang="en-US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zh-CN" altLang="en-US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脱帽问好敬个礼。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29206" y="2742946"/>
            <a:ext cx="5643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j                    </a:t>
            </a:r>
            <a:r>
              <a:rPr lang="en-US" altLang="zh-CN" sz="32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32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ū</a:t>
            </a:r>
            <a:endParaRPr lang="en-US" altLang="zh-CN" sz="3200" dirty="0" smtClean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3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q         </a:t>
            </a:r>
            <a:r>
              <a:rPr lang="en-US" altLang="zh-CN" sz="32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3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     </a:t>
            </a:r>
            <a:r>
              <a:rPr lang="en-US" altLang="zh-CN" sz="32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en-US" altLang="zh-CN" sz="32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ū</a:t>
            </a:r>
            <a:endParaRPr lang="en-US" altLang="zh-CN" sz="3200" dirty="0" smtClean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3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x                   </a:t>
            </a:r>
            <a:r>
              <a:rPr lang="en-US" altLang="zh-CN" sz="32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r>
              <a:rPr lang="en-US" altLang="zh-CN" sz="32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ū</a:t>
            </a:r>
            <a:endParaRPr lang="en-US" altLang="zh-CN" sz="3200" dirty="0" smtClean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                   </a:t>
            </a:r>
            <a:endParaRPr lang="zh-CN" altLang="en-US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97899" y="2869569"/>
            <a:ext cx="2614670" cy="1446550"/>
            <a:chOff x="4492265" y="3870446"/>
            <a:chExt cx="3486227" cy="1446550"/>
          </a:xfrm>
        </p:grpSpPr>
        <p:sp>
          <p:nvSpPr>
            <p:cNvPr id="8" name="右箭头 7"/>
            <p:cNvSpPr/>
            <p:nvPr/>
          </p:nvSpPr>
          <p:spPr>
            <a:xfrm>
              <a:off x="4494957" y="4593721"/>
              <a:ext cx="725552" cy="1108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 rot="19685806">
              <a:off x="7175641" y="4173399"/>
              <a:ext cx="725552" cy="1108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7252940" y="4593721"/>
              <a:ext cx="725552" cy="1108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右箭头 11"/>
            <p:cNvSpPr/>
            <p:nvPr/>
          </p:nvSpPr>
          <p:spPr>
            <a:xfrm rot="1649624">
              <a:off x="7183823" y="5014183"/>
              <a:ext cx="725552" cy="1108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右箭头 12"/>
            <p:cNvSpPr/>
            <p:nvPr/>
          </p:nvSpPr>
          <p:spPr>
            <a:xfrm rot="1379495">
              <a:off x="4505730" y="4144559"/>
              <a:ext cx="725552" cy="1108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 rot="20380398">
              <a:off x="4492265" y="5038565"/>
              <a:ext cx="725552" cy="1108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30261" y="3870446"/>
              <a:ext cx="6651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ǖ</a:t>
              </a:r>
              <a:endParaRPr lang="zh-CN" altLang="en-US" sz="8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90183" y="2898462"/>
            <a:ext cx="2386811" cy="24902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07503" y="2812540"/>
            <a:ext cx="6024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jū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jú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jǔ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jù</a:t>
            </a:r>
            <a:endParaRPr lang="en-US" altLang="zh-CN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qū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qú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qǔ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qù</a:t>
            </a:r>
            <a:endParaRPr lang="en-US" altLang="zh-CN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xū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xú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xǔ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xù</a:t>
            </a:r>
            <a:endParaRPr lang="en-US" altLang="zh-CN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70677" y="1617871"/>
            <a:ext cx="256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拼一拼  读一读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4879" y="1838903"/>
            <a:ext cx="60241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j—ü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→</a:t>
            </a:r>
            <a:r>
              <a:rPr lang="zh-CN" altLang="en-US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（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ju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jü</a:t>
            </a:r>
            <a:r>
              <a:rPr lang="zh-CN" altLang="en-US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）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q—ü→</a:t>
            </a:r>
            <a:r>
              <a:rPr lang="zh-CN" altLang="en-US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（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qu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qü</a:t>
            </a:r>
            <a:r>
              <a:rPr lang="zh-CN" altLang="en-US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）</a:t>
            </a:r>
            <a:endParaRPr lang="en-US" altLang="zh-CN" sz="54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x—ü→</a:t>
            </a:r>
            <a:r>
              <a:rPr lang="zh-CN" altLang="en-US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（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xu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xü</a:t>
            </a:r>
            <a:r>
              <a:rPr lang="zh-CN" altLang="en-US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）</a:t>
            </a:r>
            <a:endParaRPr lang="en-US" altLang="zh-CN" sz="54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07615" y="1057141"/>
            <a:ext cx="358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读一读  找一找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4242" y="1685014"/>
            <a:ext cx="2563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2481" y="2508520"/>
            <a:ext cx="1359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1934" y="3231795"/>
            <a:ext cx="1500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xu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856074" y="311125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3228" y="1702878"/>
            <a:ext cx="446164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2800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    今天我们</a:t>
            </a:r>
            <a:r>
              <a:rPr lang="zh-CN" altLang="en-US" sz="36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继续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来学习三个新声母</a:t>
            </a:r>
            <a:r>
              <a:rPr lang="en-US" altLang="zh-CN" sz="5400" dirty="0" err="1" smtClean="0">
                <a:solidFill>
                  <a:srgbClr val="0070C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jqx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21713" y="1900262"/>
            <a:ext cx="2667090" cy="2618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95082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j                  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jia</a:t>
            </a:r>
            <a:endParaRPr lang="en-US" altLang="zh-CN" sz="48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               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qia</a:t>
            </a:r>
            <a:endParaRPr lang="en-US" altLang="zh-CN" sz="48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x                  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xia</a:t>
            </a:r>
            <a:endParaRPr lang="en-US" altLang="zh-CN" sz="48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                   </a:t>
            </a:r>
            <a:endParaRPr lang="zh-CN" altLang="en-US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13977" y="2019325"/>
            <a:ext cx="4009184" cy="2349184"/>
            <a:chOff x="3218636" y="2019325"/>
            <a:chExt cx="5345578" cy="2349184"/>
          </a:xfrm>
        </p:grpSpPr>
        <p:sp>
          <p:nvSpPr>
            <p:cNvPr id="33" name="右箭头 32"/>
            <p:cNvSpPr/>
            <p:nvPr/>
          </p:nvSpPr>
          <p:spPr>
            <a:xfrm>
              <a:off x="3222764" y="3069424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右箭头 33"/>
            <p:cNvSpPr/>
            <p:nvPr/>
          </p:nvSpPr>
          <p:spPr>
            <a:xfrm>
              <a:off x="5415740" y="3099539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右箭头 34"/>
            <p:cNvSpPr/>
            <p:nvPr/>
          </p:nvSpPr>
          <p:spPr>
            <a:xfrm rot="19685806">
              <a:off x="7333169" y="2086750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右箭头 35"/>
            <p:cNvSpPr/>
            <p:nvPr/>
          </p:nvSpPr>
          <p:spPr>
            <a:xfrm>
              <a:off x="7451694" y="3069424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右箭头 36"/>
            <p:cNvSpPr/>
            <p:nvPr/>
          </p:nvSpPr>
          <p:spPr>
            <a:xfrm rot="1649624">
              <a:off x="7345714" y="4052425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右箭头 39"/>
            <p:cNvSpPr/>
            <p:nvPr/>
          </p:nvSpPr>
          <p:spPr>
            <a:xfrm rot="1379495">
              <a:off x="3239282" y="2019325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右箭头 40"/>
            <p:cNvSpPr/>
            <p:nvPr/>
          </p:nvSpPr>
          <p:spPr>
            <a:xfrm rot="20380398">
              <a:off x="3218636" y="4109429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2516" y="2376264"/>
              <a:ext cx="10198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i</a:t>
              </a:r>
              <a:endParaRPr lang="zh-CN" altLang="en-US" sz="8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68365" y="2370073"/>
              <a:ext cx="10198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a</a:t>
              </a:r>
              <a:endParaRPr lang="zh-CN" altLang="en-US" sz="8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446447" y="5171474"/>
            <a:ext cx="206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不要忘了四声调</a:t>
            </a:r>
            <a:endParaRPr lang="zh-CN" altLang="en-US" sz="2800" b="1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2759" y="1800266"/>
            <a:ext cx="7053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jiā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jiá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jiǎ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jià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en-US" altLang="zh-CN" sz="48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qiā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qiá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qiǎ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qi</a:t>
            </a:r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à</a:t>
            </a:r>
            <a:endParaRPr lang="en-US" altLang="zh-CN" sz="48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xiā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xiá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xiǎ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xià</a:t>
            </a:r>
            <a:endParaRPr lang="en-US" altLang="zh-CN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86443" y="1094651"/>
            <a:ext cx="256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拼一拼  读一读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29102" y="1163358"/>
            <a:ext cx="4787978" cy="4791172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37430" y="1227561"/>
            <a:ext cx="2031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8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r>
              <a:rPr lang="en-US" altLang="zh-CN" sz="48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ià</a:t>
            </a:r>
            <a:r>
              <a:rPr lang="en-US" altLang="zh-CN" sz="4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qí</a:t>
            </a:r>
            <a:endParaRPr lang="en-US" altLang="zh-CN" sz="48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29843" y="1932799"/>
            <a:ext cx="15151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下  棋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34668" y="4013088"/>
            <a:ext cx="26468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dā jī mù</a:t>
            </a:r>
            <a:endParaRPr lang="zh-CN" altLang="en-US" sz="48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91359" y="4714782"/>
            <a:ext cx="17235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搭积木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68532" y="1163359"/>
            <a:ext cx="2854751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仔细观察左图：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爸爸和叔叔在干什么？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弟弟又在干什么？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54773" y="3072826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8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xià</a:t>
            </a:r>
            <a:r>
              <a:rPr lang="en-US" altLang="zh-CN" sz="4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48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qí</a:t>
            </a:r>
            <a:endParaRPr lang="en-US" altLang="zh-CN" sz="48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733005" y="3134381"/>
            <a:ext cx="15151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下  棋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909493" y="4130721"/>
            <a:ext cx="26468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dā jī mù</a:t>
            </a:r>
            <a:endParaRPr lang="zh-CN" altLang="en-US" sz="48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733006" y="4227221"/>
            <a:ext cx="17235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搭积木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7781" y="873618"/>
            <a:ext cx="256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拼一拼  读一读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847472" y="1571222"/>
            <a:ext cx="4144166" cy="4297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总结归纳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5853" y="1298735"/>
            <a:ext cx="707970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鸡啄蝴蝶 </a:t>
            </a:r>
            <a:r>
              <a:rPr lang="en-US" altLang="zh-CN" sz="4400" b="1" dirty="0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 </a:t>
            </a:r>
            <a:r>
              <a:rPr lang="en-US" altLang="zh-CN" sz="4400" b="1" dirty="0" err="1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4400" b="1" dirty="0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4400" b="1" dirty="0" smtClean="0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,</a:t>
            </a:r>
            <a:r>
              <a:rPr lang="zh-CN" altLang="en-US" sz="3200" b="1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竖弯加点 </a:t>
            </a:r>
            <a:r>
              <a:rPr lang="en-US" altLang="zh-CN" sz="4400" b="1" dirty="0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 </a:t>
            </a:r>
            <a:r>
              <a:rPr lang="en-US" altLang="zh-CN" sz="4400" b="1" dirty="0" err="1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4400" b="1" dirty="0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zh-CN" altLang="en-US" sz="4400" b="1" dirty="0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。</a:t>
            </a:r>
            <a:endParaRPr lang="en-US" altLang="zh-CN" sz="4400" b="1" dirty="0">
              <a:solidFill>
                <a:srgbClr val="0099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400" b="1" dirty="0">
              <a:solidFill>
                <a:srgbClr val="0099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5854" y="4286807"/>
            <a:ext cx="6334498" cy="79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20000"/>
              </a:lnSpc>
              <a:defRPr/>
            </a:pPr>
            <a:r>
              <a:rPr lang="zh-CN" altLang="en-US" sz="3200" b="1" dirty="0" smtClean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切个西瓜</a:t>
            </a:r>
            <a:r>
              <a:rPr lang="en-US" altLang="zh-CN" sz="4400" b="1" dirty="0" smtClean="0">
                <a:solidFill>
                  <a:srgbClr val="0033CC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xxx</a:t>
            </a:r>
            <a:r>
              <a:rPr lang="en-US" altLang="zh-CN" sz="3200" b="1" dirty="0" smtClean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 ,</a:t>
            </a:r>
            <a:r>
              <a:rPr lang="zh-CN" altLang="en-US" sz="32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像</a:t>
            </a:r>
            <a:r>
              <a:rPr lang="zh-CN" altLang="zh-CN" sz="3200" b="1" dirty="0" smtClean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个</a:t>
            </a:r>
            <a:r>
              <a:rPr lang="zh-CN" altLang="en-US" sz="32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叉</a:t>
            </a:r>
            <a:r>
              <a:rPr lang="zh-CN" altLang="en-US" sz="3200" b="1" dirty="0" smtClean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叉</a:t>
            </a:r>
            <a:r>
              <a:rPr lang="en-US" altLang="zh-CN" sz="4400" b="1" dirty="0" smtClean="0">
                <a:solidFill>
                  <a:srgbClr val="0033CC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xxx</a:t>
            </a:r>
            <a:r>
              <a:rPr lang="zh-CN" altLang="zh-CN" sz="3200" b="1" dirty="0" smtClean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3200" b="1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7393" y="2862126"/>
            <a:ext cx="6735536" cy="79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3200" b="1" dirty="0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彩色气球</a:t>
            </a:r>
            <a:r>
              <a:rPr lang="en-US" altLang="zh-CN" sz="4400" b="1" dirty="0" err="1" smtClean="0">
                <a:solidFill>
                  <a:srgbClr val="FF0066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qqq</a:t>
            </a:r>
            <a:r>
              <a:rPr lang="zh-CN" altLang="zh-CN" sz="3200" b="1" dirty="0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32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左</a:t>
            </a:r>
            <a:r>
              <a:rPr lang="zh-CN" altLang="en-US" sz="3200" b="1" dirty="0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上半圆</a:t>
            </a:r>
            <a:r>
              <a:rPr lang="en-US" altLang="zh-CN" sz="4400" b="1" dirty="0" err="1" smtClean="0">
                <a:solidFill>
                  <a:srgbClr val="FF0066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qqq</a:t>
            </a:r>
            <a:r>
              <a:rPr lang="en-US" altLang="zh-CN" sz="3200" b="1" dirty="0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b="1" dirty="0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3200" b="1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653408" y="398200"/>
            <a:ext cx="655936" cy="18010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27908" y="2421909"/>
            <a:ext cx="1106013" cy="20807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27908" y="4418985"/>
            <a:ext cx="1544552" cy="1821910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8309344" y="3327991"/>
            <a:ext cx="31898" cy="180936"/>
          </a:xfrm>
          <a:custGeom>
            <a:avLst/>
            <a:gdLst>
              <a:gd name="connsiteX0" fmla="*/ 21265 w 42530"/>
              <a:gd name="connsiteY0" fmla="*/ 0 h 180936"/>
              <a:gd name="connsiteX1" fmla="*/ 31897 w 42530"/>
              <a:gd name="connsiteY1" fmla="*/ 53162 h 180936"/>
              <a:gd name="connsiteX2" fmla="*/ 42530 w 42530"/>
              <a:gd name="connsiteY2" fmla="*/ 95693 h 180936"/>
              <a:gd name="connsiteX3" fmla="*/ 31897 w 42530"/>
              <a:gd name="connsiteY3" fmla="*/ 127590 h 180936"/>
              <a:gd name="connsiteX4" fmla="*/ 0 w 42530"/>
              <a:gd name="connsiteY4" fmla="*/ 170121 h 18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0" h="180936">
                <a:moveTo>
                  <a:pt x="21265" y="0"/>
                </a:moveTo>
                <a:cubicBezTo>
                  <a:pt x="24809" y="17721"/>
                  <a:pt x="27977" y="35521"/>
                  <a:pt x="31897" y="53162"/>
                </a:cubicBezTo>
                <a:cubicBezTo>
                  <a:pt x="35067" y="67427"/>
                  <a:pt x="42530" y="81080"/>
                  <a:pt x="42530" y="95693"/>
                </a:cubicBezTo>
                <a:cubicBezTo>
                  <a:pt x="42530" y="106901"/>
                  <a:pt x="34615" y="116717"/>
                  <a:pt x="31897" y="127590"/>
                </a:cubicBezTo>
                <a:cubicBezTo>
                  <a:pt x="17002" y="187170"/>
                  <a:pt x="38617" y="189429"/>
                  <a:pt x="0" y="17012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636553" y="1600921"/>
            <a:ext cx="2501720" cy="1395009"/>
            <a:chOff x="789144" y="1855505"/>
            <a:chExt cx="3335627" cy="1395009"/>
          </a:xfrm>
        </p:grpSpPr>
        <p:sp>
          <p:nvSpPr>
            <p:cNvPr id="84" name="同心圆 83"/>
            <p:cNvSpPr/>
            <p:nvPr/>
          </p:nvSpPr>
          <p:spPr>
            <a:xfrm>
              <a:off x="1998720" y="2392098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流程图: 联系 84"/>
            <p:cNvSpPr/>
            <p:nvPr/>
          </p:nvSpPr>
          <p:spPr>
            <a:xfrm>
              <a:off x="789144" y="2034602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流程图: 联系 87"/>
            <p:cNvSpPr/>
            <p:nvPr/>
          </p:nvSpPr>
          <p:spPr>
            <a:xfrm>
              <a:off x="3415644" y="2006947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9" name="直接连接符 88"/>
            <p:cNvCxnSpPr>
              <a:stCxn id="85" idx="6"/>
              <a:endCxn id="84" idx="2"/>
            </p:cNvCxnSpPr>
            <p:nvPr/>
          </p:nvCxnSpPr>
          <p:spPr>
            <a:xfrm>
              <a:off x="1498271" y="2342512"/>
              <a:ext cx="500449" cy="478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>
              <a:stCxn id="84" idx="6"/>
            </p:cNvCxnSpPr>
            <p:nvPr/>
          </p:nvCxnSpPr>
          <p:spPr>
            <a:xfrm flipV="1">
              <a:off x="2894459" y="2392098"/>
              <a:ext cx="521185" cy="4292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文本框 92"/>
            <p:cNvSpPr txBox="1"/>
            <p:nvPr/>
          </p:nvSpPr>
          <p:spPr>
            <a:xfrm>
              <a:off x="1000406" y="1911883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i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3534910" y="1855505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ü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2300943" y="2341340"/>
              <a:ext cx="597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j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96940" y="3299006"/>
            <a:ext cx="2501720" cy="1351156"/>
            <a:chOff x="789144" y="1899358"/>
            <a:chExt cx="3335627" cy="1351156"/>
          </a:xfrm>
        </p:grpSpPr>
        <p:sp>
          <p:nvSpPr>
            <p:cNvPr id="42" name="同心圆 41"/>
            <p:cNvSpPr/>
            <p:nvPr/>
          </p:nvSpPr>
          <p:spPr>
            <a:xfrm>
              <a:off x="1998720" y="2392098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流程图: 联系 42"/>
            <p:cNvSpPr/>
            <p:nvPr/>
          </p:nvSpPr>
          <p:spPr>
            <a:xfrm>
              <a:off x="789144" y="2034602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流程图: 联系 43"/>
            <p:cNvSpPr/>
            <p:nvPr/>
          </p:nvSpPr>
          <p:spPr>
            <a:xfrm>
              <a:off x="3415644" y="2006947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>
              <a:stCxn id="43" idx="6"/>
              <a:endCxn id="42" idx="2"/>
            </p:cNvCxnSpPr>
            <p:nvPr/>
          </p:nvCxnSpPr>
          <p:spPr>
            <a:xfrm>
              <a:off x="1498271" y="2342512"/>
              <a:ext cx="500449" cy="478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42" idx="6"/>
            </p:cNvCxnSpPr>
            <p:nvPr/>
          </p:nvCxnSpPr>
          <p:spPr>
            <a:xfrm flipV="1">
              <a:off x="2894459" y="2392098"/>
              <a:ext cx="521185" cy="4292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000406" y="1911883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i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562790" y="1899358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ü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226047" y="2341891"/>
              <a:ext cx="597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x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906438" y="1624039"/>
            <a:ext cx="2501720" cy="1371890"/>
            <a:chOff x="789144" y="1878624"/>
            <a:chExt cx="3335627" cy="1371890"/>
          </a:xfrm>
        </p:grpSpPr>
        <p:sp>
          <p:nvSpPr>
            <p:cNvPr id="51" name="同心圆 50"/>
            <p:cNvSpPr/>
            <p:nvPr/>
          </p:nvSpPr>
          <p:spPr>
            <a:xfrm>
              <a:off x="1998720" y="2392098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流程图: 联系 51"/>
            <p:cNvSpPr/>
            <p:nvPr/>
          </p:nvSpPr>
          <p:spPr>
            <a:xfrm>
              <a:off x="789144" y="2034602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流程图: 联系 52"/>
            <p:cNvSpPr/>
            <p:nvPr/>
          </p:nvSpPr>
          <p:spPr>
            <a:xfrm>
              <a:off x="3415644" y="2006947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直接连接符 53"/>
            <p:cNvCxnSpPr>
              <a:stCxn id="52" idx="6"/>
              <a:endCxn id="51" idx="2"/>
            </p:cNvCxnSpPr>
            <p:nvPr/>
          </p:nvCxnSpPr>
          <p:spPr>
            <a:xfrm>
              <a:off x="1498271" y="2342512"/>
              <a:ext cx="500449" cy="478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51" idx="6"/>
            </p:cNvCxnSpPr>
            <p:nvPr/>
          </p:nvCxnSpPr>
          <p:spPr>
            <a:xfrm flipV="1">
              <a:off x="2894459" y="2392098"/>
              <a:ext cx="521185" cy="4292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1000406" y="1911883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i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533189" y="1878624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ü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178177" y="2273486"/>
              <a:ext cx="597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q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543735" y="5313745"/>
            <a:ext cx="6545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小</a:t>
            </a:r>
            <a:r>
              <a:rPr lang="en-US" altLang="zh-CN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ü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碰上</a:t>
            </a:r>
            <a:r>
              <a:rPr lang="en-US" altLang="zh-CN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zh-CN" altLang="en-US" sz="4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4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zh-CN" altLang="en-US" sz="4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4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，去掉两点还念</a:t>
            </a:r>
            <a:r>
              <a:rPr lang="en-US" altLang="zh-CN" sz="2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ü 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10397" y="3108299"/>
            <a:ext cx="3011722" cy="976217"/>
            <a:chOff x="3747196" y="3108298"/>
            <a:chExt cx="4015629" cy="976217"/>
          </a:xfrm>
        </p:grpSpPr>
        <p:sp>
          <p:nvSpPr>
            <p:cNvPr id="31" name="流程图: 联系 30"/>
            <p:cNvSpPr/>
            <p:nvPr/>
          </p:nvSpPr>
          <p:spPr>
            <a:xfrm rot="5400000">
              <a:off x="5417097" y="3271618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流程图: 联系 50"/>
            <p:cNvSpPr/>
            <p:nvPr/>
          </p:nvSpPr>
          <p:spPr>
            <a:xfrm rot="5400000">
              <a:off x="6873757" y="3260982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/>
            <p:nvPr/>
          </p:nvCxnSpPr>
          <p:spPr>
            <a:xfrm flipH="1" flipV="1">
              <a:off x="6188077" y="3635909"/>
              <a:ext cx="709874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 rot="228399">
              <a:off x="6993199" y="3108298"/>
              <a:ext cx="7696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a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619445" y="3186308"/>
              <a:ext cx="850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i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rot="5400000">
              <a:off x="4976833" y="3282414"/>
              <a:ext cx="1" cy="7084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文本框 86"/>
            <p:cNvSpPr txBox="1"/>
            <p:nvPr/>
          </p:nvSpPr>
          <p:spPr>
            <a:xfrm>
              <a:off x="3914269" y="3128347"/>
              <a:ext cx="482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q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90" name="同心圆 89"/>
            <p:cNvSpPr/>
            <p:nvPr/>
          </p:nvSpPr>
          <p:spPr>
            <a:xfrm rot="5400000">
              <a:off x="3728534" y="3207438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06935" y="4856173"/>
            <a:ext cx="3011722" cy="976217"/>
            <a:chOff x="3742580" y="4856172"/>
            <a:chExt cx="4015629" cy="976217"/>
          </a:xfrm>
        </p:grpSpPr>
        <p:sp>
          <p:nvSpPr>
            <p:cNvPr id="119" name="流程图: 联系 118"/>
            <p:cNvSpPr/>
            <p:nvPr/>
          </p:nvSpPr>
          <p:spPr>
            <a:xfrm rot="5400000">
              <a:off x="6869137" y="4990321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1" name="直接连接符 120"/>
            <p:cNvCxnSpPr/>
            <p:nvPr/>
          </p:nvCxnSpPr>
          <p:spPr>
            <a:xfrm flipH="1" flipV="1">
              <a:off x="6183461" y="5383783"/>
              <a:ext cx="709874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文本框 122"/>
            <p:cNvSpPr txBox="1"/>
            <p:nvPr/>
          </p:nvSpPr>
          <p:spPr>
            <a:xfrm rot="228399">
              <a:off x="6988583" y="4856172"/>
              <a:ext cx="7696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a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cxnSp>
          <p:nvCxnSpPr>
            <p:cNvPr id="126" name="直接连接符 125"/>
            <p:cNvCxnSpPr/>
            <p:nvPr/>
          </p:nvCxnSpPr>
          <p:spPr>
            <a:xfrm rot="5400000">
              <a:off x="4972217" y="5030288"/>
              <a:ext cx="1" cy="7084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文本框 126"/>
            <p:cNvSpPr txBox="1"/>
            <p:nvPr/>
          </p:nvSpPr>
          <p:spPr>
            <a:xfrm>
              <a:off x="3950870" y="4894859"/>
              <a:ext cx="482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x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28" name="同心圆 127"/>
            <p:cNvSpPr/>
            <p:nvPr/>
          </p:nvSpPr>
          <p:spPr>
            <a:xfrm rot="5400000">
              <a:off x="3723918" y="4955312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流程图: 联系 31"/>
            <p:cNvSpPr/>
            <p:nvPr/>
          </p:nvSpPr>
          <p:spPr>
            <a:xfrm rot="5400000">
              <a:off x="5395832" y="5032235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576915" y="4908782"/>
              <a:ext cx="850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i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10398" y="1255022"/>
            <a:ext cx="3011729" cy="976494"/>
            <a:chOff x="3747196" y="1255022"/>
            <a:chExt cx="4015639" cy="976494"/>
          </a:xfrm>
        </p:grpSpPr>
        <p:sp>
          <p:nvSpPr>
            <p:cNvPr id="30" name="流程图: 联系 29"/>
            <p:cNvSpPr/>
            <p:nvPr/>
          </p:nvSpPr>
          <p:spPr>
            <a:xfrm rot="5400000">
              <a:off x="5395832" y="1442816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流程图: 联系 96"/>
            <p:cNvSpPr/>
            <p:nvPr/>
          </p:nvSpPr>
          <p:spPr>
            <a:xfrm rot="5400000">
              <a:off x="6873754" y="1389445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8" name="直接连接符 97"/>
            <p:cNvCxnSpPr/>
            <p:nvPr/>
          </p:nvCxnSpPr>
          <p:spPr>
            <a:xfrm flipH="1" flipV="1">
              <a:off x="6188077" y="1782906"/>
              <a:ext cx="709874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文本框 98"/>
            <p:cNvSpPr txBox="1"/>
            <p:nvPr/>
          </p:nvSpPr>
          <p:spPr>
            <a:xfrm rot="228399">
              <a:off x="6984957" y="1255022"/>
              <a:ext cx="7778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a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5622148" y="1342478"/>
              <a:ext cx="850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i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cxnSp>
          <p:nvCxnSpPr>
            <p:cNvPr id="101" name="直接连接符 100"/>
            <p:cNvCxnSpPr/>
            <p:nvPr/>
          </p:nvCxnSpPr>
          <p:spPr>
            <a:xfrm rot="5400000">
              <a:off x="4976833" y="1429411"/>
              <a:ext cx="1" cy="7084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文本框 101"/>
            <p:cNvSpPr txBox="1"/>
            <p:nvPr/>
          </p:nvSpPr>
          <p:spPr>
            <a:xfrm>
              <a:off x="4018409" y="1327916"/>
              <a:ext cx="482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j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03" name="同心圆 102"/>
            <p:cNvSpPr/>
            <p:nvPr/>
          </p:nvSpPr>
          <p:spPr>
            <a:xfrm rot="5400000">
              <a:off x="3728534" y="1354439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74010" y="361370"/>
            <a:ext cx="157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拼一拼</a:t>
            </a:r>
            <a:endParaRPr lang="en-US" altLang="zh-CN" sz="3600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连一连</a:t>
            </a:r>
            <a:endParaRPr lang="zh-CN" altLang="en-US" sz="36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69882" y="1286881"/>
            <a:ext cx="3396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/>
              <a:t>m</a:t>
            </a:r>
            <a:r>
              <a:rPr lang="en-US" altLang="zh-CN" sz="6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ǔ</a:t>
            </a:r>
            <a:r>
              <a: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jī</a:t>
            </a:r>
            <a:endParaRPr lang="en-US" altLang="zh-CN" sz="6000" dirty="0" smtClean="0"/>
          </a:p>
          <a:p>
            <a:r>
              <a:rPr lang="en-US" altLang="zh-CN" sz="6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dā</a:t>
            </a:r>
            <a:r>
              <a: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jī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mù</a:t>
            </a:r>
            <a:endParaRPr lang="en-US" altLang="zh-CN" sz="60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6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xià</a:t>
            </a:r>
            <a:r>
              <a: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qí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en-US" altLang="zh-CN" sz="60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6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hú</a:t>
            </a:r>
            <a:r>
              <a: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xū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547762" y="1645999"/>
            <a:ext cx="1958439" cy="98169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50558" y="2974965"/>
            <a:ext cx="1910993" cy="269182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547762" y="961535"/>
            <a:ext cx="1958439" cy="31010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552999" y="3994861"/>
            <a:ext cx="1958439" cy="117598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657096" y="1678154"/>
            <a:ext cx="1197119" cy="143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57096" y="4830906"/>
            <a:ext cx="1197119" cy="1339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57096" y="3286522"/>
            <a:ext cx="1197119" cy="1416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57096" y="305747"/>
            <a:ext cx="1197119" cy="1229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8828" y="1084521"/>
            <a:ext cx="192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3188" y="2040875"/>
            <a:ext cx="9070082" cy="2025307"/>
            <a:chOff x="787670" y="2109005"/>
            <a:chExt cx="12093443" cy="2025307"/>
          </a:xfrm>
        </p:grpSpPr>
        <p:grpSp>
          <p:nvGrpSpPr>
            <p:cNvPr id="7" name="组合 6"/>
            <p:cNvGrpSpPr/>
            <p:nvPr/>
          </p:nvGrpSpPr>
          <p:grpSpPr>
            <a:xfrm>
              <a:off x="787670" y="2165807"/>
              <a:ext cx="12093443" cy="1968505"/>
              <a:chOff x="963386" y="1737662"/>
              <a:chExt cx="10993653" cy="1968505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963386" y="1796143"/>
                <a:ext cx="109936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</a:t>
                </a:r>
                <a:r>
                  <a:rPr lang="en-US" altLang="zh-CN" sz="40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x</a:t>
                </a:r>
                <a:r>
                  <a:rPr lang="zh-CN" altLang="en-US" sz="32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（   ）（      ） </a:t>
                </a:r>
                <a:r>
                  <a:rPr lang="zh-CN" altLang="en-US" sz="40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（     ） </a:t>
                </a:r>
                <a:r>
                  <a:rPr lang="zh-CN" altLang="en-US" sz="3200" dirty="0" smtClean="0">
                    <a:latin typeface="微软雅黑" panose="020B0503020204020204" charset="-122"/>
                    <a:ea typeface="微软雅黑" panose="020B0503020204020204" charset="-122"/>
                  </a:rPr>
                  <a:t>（   ） </a:t>
                </a:r>
                <a:r>
                  <a:rPr lang="en-US" altLang="zh-CN" sz="40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m</a:t>
                </a:r>
                <a:r>
                  <a:rPr lang="zh-CN" altLang="en-US" sz="32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（</a:t>
                </a:r>
                <a:r>
                  <a:rPr lang="en-US" altLang="zh-CN" sz="3200" dirty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</a:t>
                </a:r>
                <a:r>
                  <a:rPr lang="en-US" altLang="zh-CN" sz="3200" dirty="0">
                    <a:solidFill>
                      <a:srgbClr val="FF0000"/>
                    </a:solidFill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ù</a:t>
                </a:r>
                <a:r>
                  <a:rPr lang="zh-CN" altLang="en-US" sz="32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）</a:t>
                </a:r>
                <a:endParaRPr lang="zh-CN" altLang="en-US" sz="3200" dirty="0">
                  <a:latin typeface="GB Pinyinok-B" panose="02010601030101010101" pitchFamily="2" charset="-122"/>
                  <a:ea typeface="GB Pinyinok-B" panose="02010601030101010101" pitchFamily="2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148468" y="3182947"/>
                <a:ext cx="10357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微软雅黑" panose="020B0503020204020204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800" dirty="0">
                    <a:latin typeface="微软雅黑" panose="020B0503020204020204" charset="-122"/>
                    <a:ea typeface="微软雅黑" panose="020B0503020204020204" charset="-122"/>
                  </a:rPr>
                  <a:t>下</a:t>
                </a:r>
                <a:r>
                  <a:rPr lang="zh-CN" altLang="en-US" sz="2800" dirty="0" smtClean="0">
                    <a:latin typeface="微软雅黑" panose="020B0503020204020204" charset="-122"/>
                    <a:ea typeface="微软雅黑" panose="020B0503020204020204" charset="-122"/>
                  </a:rPr>
                  <a:t>         棋</a:t>
                </a:r>
                <a:r>
                  <a:rPr lang="zh-CN" altLang="en-US" sz="2800" dirty="0"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altLang="en-US" sz="2800" dirty="0" smtClean="0">
                    <a:latin typeface="微软雅黑" panose="020B0503020204020204" charset="-122"/>
                    <a:ea typeface="微软雅黑" panose="020B0503020204020204" charset="-122"/>
                  </a:rPr>
                  <a:t>           搭        积       木   </a:t>
                </a:r>
                <a:endParaRPr lang="zh-CN" altLang="en-US" sz="2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1122668" y="2153853"/>
                <a:ext cx="10675088" cy="53163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989777" y="2564726"/>
                <a:ext cx="10675088" cy="53163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963386" y="2975599"/>
                <a:ext cx="10675088" cy="5316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963386" y="1737662"/>
                <a:ext cx="10675088" cy="5316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1863127" y="2208182"/>
              <a:ext cx="1651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i</a:t>
              </a:r>
              <a:r>
                <a:rPr lang="en-US" altLang="zh-CN" sz="4800" dirty="0" err="1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à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013077" y="2109005"/>
              <a:ext cx="14238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qí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138766" y="2161874"/>
              <a:ext cx="15656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dā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860509" y="2144832"/>
              <a:ext cx="1810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j </a:t>
              </a:r>
              <a:r>
                <a:rPr lang="en-US" altLang="zh-CN" sz="48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ī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标注 4"/>
          <p:cNvSpPr/>
          <p:nvPr/>
        </p:nvSpPr>
        <p:spPr>
          <a:xfrm rot="20741977" flipV="1">
            <a:off x="6568385" y="4437605"/>
            <a:ext cx="1923401" cy="1715555"/>
          </a:xfrm>
          <a:prstGeom prst="cloudCallout">
            <a:avLst>
              <a:gd name="adj1" fmla="val -58955"/>
              <a:gd name="adj2" fmla="val 66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8419" y="1236225"/>
            <a:ext cx="74394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今天，我们又认识了声母家族的三个成员，以及他们与不同单韵母的拼读</a:t>
            </a:r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。请你把他们带回家，背一背、默一默，看看你们都记得吗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？ </a:t>
            </a:r>
            <a:endParaRPr lang="zh-CN" altLang="en-US" sz="3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21032048">
            <a:off x="7091354" y="4306178"/>
            <a:ext cx="1173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q  x</a:t>
            </a:r>
            <a:endParaRPr lang="en-US" altLang="zh-CN" sz="40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60704" y="2150890"/>
            <a:ext cx="51557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8000" dirty="0" smtClean="0">
                <a:latin typeface="微软雅黑" panose="020B0503020204020204" charset="-122"/>
                <a:ea typeface="微软雅黑" panose="020B0503020204020204" charset="-122"/>
              </a:rPr>
              <a:t>鸡啄蝴</a:t>
            </a:r>
            <a:r>
              <a:rPr lang="zh-CN" altLang="en-US" sz="8000" dirty="0" smtClean="0">
                <a:latin typeface="微软雅黑" panose="020B0503020204020204" charset="-122"/>
                <a:ea typeface="微软雅黑" panose="020B0503020204020204" charset="-122"/>
              </a:rPr>
              <a:t>蝶</a:t>
            </a:r>
            <a:endParaRPr lang="en-US" altLang="zh-CN" sz="8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endParaRPr lang="en-US" altLang="zh-CN" sz="8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80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 </a:t>
            </a:r>
            <a:r>
              <a:rPr lang="en-US" altLang="zh-CN" sz="9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9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endParaRPr lang="en-US" altLang="zh-CN" sz="9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80574" y="1069227"/>
            <a:ext cx="1543309" cy="41792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59316" y="1220011"/>
            <a:ext cx="5534254" cy="3426826"/>
            <a:chOff x="791755" y="2003781"/>
            <a:chExt cx="5451630" cy="342682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785685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785685" y="3640750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785685" y="2203836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69356" y="4359207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769356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553127" y="2279721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1755" y="2383619"/>
              <a:ext cx="323305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9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  j  </a:t>
              </a:r>
              <a:endParaRPr lang="zh-CN" altLang="en-US" sz="96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85785" y="3700308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35070" y="2003781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51398" y="2722239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第二线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35070" y="3440695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67728" y="4159152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第四线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55836" y="4299995"/>
            <a:ext cx="728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微软雅黑" panose="020B0503020204020204" charset="-122"/>
                <a:ea typeface="微软雅黑" panose="020B0503020204020204" charset="-122"/>
              </a:rPr>
              <a:t>竖弯加点 </a:t>
            </a: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 </a:t>
            </a:r>
            <a:r>
              <a:rPr lang="en-US" altLang="zh-CN" sz="9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9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endParaRPr lang="zh-CN" altLang="en-US" sz="9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690044" y="4448803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7325" y="1371600"/>
            <a:ext cx="784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9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9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   </a:t>
            </a:r>
            <a:r>
              <a:rPr lang="en-US" altLang="zh-CN" sz="9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ji</a:t>
            </a:r>
            <a:endParaRPr lang="zh-CN" altLang="en-US" sz="9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5125217" y="2156431"/>
            <a:ext cx="120015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2296292" y="2156430"/>
            <a:ext cx="120015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833102" y="3458702"/>
            <a:ext cx="5765873" cy="2210983"/>
            <a:chOff x="2449284" y="1958719"/>
            <a:chExt cx="7062522" cy="2210983"/>
          </a:xfrm>
        </p:grpSpPr>
        <p:sp>
          <p:nvSpPr>
            <p:cNvPr id="27" name="矩形 26"/>
            <p:cNvSpPr/>
            <p:nvPr/>
          </p:nvSpPr>
          <p:spPr>
            <a:xfrm>
              <a:off x="2774918" y="2029239"/>
              <a:ext cx="6736888" cy="18651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jījíjǐjì</a:t>
              </a:r>
              <a:endParaRPr lang="zh-CN" altLang="en-US" sz="96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2449284" y="1958719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2547257" y="2737284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2547256" y="3445329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2661556" y="4137045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49655" y="2700335"/>
            <a:ext cx="5994345" cy="206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8000" dirty="0" smtClean="0">
                <a:latin typeface="微软雅黑" panose="020B0503020204020204" charset="-122"/>
                <a:ea typeface="微软雅黑" panose="020B0503020204020204" charset="-122"/>
              </a:rPr>
              <a:t>彩色气</a:t>
            </a:r>
            <a:r>
              <a:rPr lang="zh-CN" altLang="en-US" sz="8000" dirty="0" smtClean="0">
                <a:latin typeface="微软雅黑" panose="020B0503020204020204" charset="-122"/>
                <a:ea typeface="微软雅黑" panose="020B0503020204020204" charset="-122"/>
              </a:rPr>
              <a:t>球</a:t>
            </a:r>
            <a:endParaRPr lang="en-US" altLang="zh-CN" sz="8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80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8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 </a:t>
            </a: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 </a:t>
            </a:r>
            <a:r>
              <a:rPr lang="en-US" altLang="zh-CN" sz="9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endParaRPr lang="en-US" altLang="zh-CN" sz="9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36" l="318" r="100000">
                        <a14:foregroundMark x1="44674" y1="96501" x2="41971" y2="98081"/>
                        <a14:foregroundMark x1="41971" y1="48307" x2="43243" y2="95372"/>
                        <a14:foregroundMark x1="68521" y1="50000" x2="81558" y2="93228"/>
                        <a14:foregroundMark x1="70429" y1="44808" x2="81876" y2="91874"/>
                        <a14:foregroundMark x1="82671" y1="57562" x2="82194" y2="93792"/>
                        <a14:foregroundMark x1="89984" y1="47291" x2="82671" y2="92438"/>
                        <a14:foregroundMark x1="68839" y1="47291" x2="82194" y2="92664"/>
                        <a14:foregroundMark x1="80286" y1="55982" x2="81558" y2="87472"/>
                        <a14:foregroundMark x1="78378" y1="71445" x2="81081" y2="88036"/>
                        <a14:foregroundMark x1="45787" y1="95711" x2="41335" y2="98420"/>
                        <a14:foregroundMark x1="83784" y1="91874" x2="81876" y2="94808"/>
                        <a14:foregroundMark x1="43561" y1="94808" x2="43243" y2="994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275" y="1495549"/>
            <a:ext cx="2081574" cy="3909432"/>
          </a:xfrm>
          <a:prstGeom prst="rect">
            <a:avLst/>
          </a:prstGeom>
        </p:spPr>
      </p:pic>
      <p:sp>
        <p:nvSpPr>
          <p:cNvPr id="5" name="弧形 4"/>
          <p:cNvSpPr/>
          <p:nvPr/>
        </p:nvSpPr>
        <p:spPr>
          <a:xfrm>
            <a:off x="2809560" y="3168502"/>
            <a:ext cx="34289" cy="563526"/>
          </a:xfrm>
          <a:prstGeom prst="arc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90502" y="1105710"/>
            <a:ext cx="4603069" cy="3160463"/>
            <a:chOff x="1769356" y="2003781"/>
            <a:chExt cx="4474029" cy="3160463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785685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785685" y="3640750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785685" y="2203836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69356" y="4359207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769356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553127" y="2279721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536616" y="2117256"/>
              <a:ext cx="153525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q</a:t>
              </a:r>
              <a:endParaRPr lang="zh-CN" altLang="en-US" sz="96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85785" y="3700308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35070" y="2003781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51398" y="2722239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第二线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35070" y="3440695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67728" y="4159152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第四线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828800" y="4101420"/>
            <a:ext cx="6879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微软雅黑" panose="020B0503020204020204" charset="-122"/>
                <a:ea typeface="微软雅黑" panose="020B0503020204020204" charset="-122"/>
              </a:rPr>
              <a:t>气球拖线 </a:t>
            </a: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 </a:t>
            </a:r>
            <a:r>
              <a:rPr lang="en-US" altLang="zh-CN" sz="9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en-US" altLang="zh-CN" sz="9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9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endParaRPr lang="zh-CN" altLang="en-US" sz="9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138004" y="1626218"/>
            <a:ext cx="1536584" cy="1880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63818" y="1661468"/>
            <a:ext cx="1424670" cy="1809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38005" y="3690785"/>
            <a:ext cx="1536584" cy="1937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63818" y="3690785"/>
            <a:ext cx="1424670" cy="1937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50149" y="1392866"/>
            <a:ext cx="677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p</a:t>
            </a:r>
            <a:endParaRPr lang="zh-CN" altLang="en-US" sz="9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2047" y="3806457"/>
            <a:ext cx="677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b</a:t>
            </a:r>
            <a:endParaRPr lang="zh-CN" altLang="en-US" sz="9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26655" y="3806457"/>
            <a:ext cx="677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d</a:t>
            </a:r>
            <a:endParaRPr lang="zh-CN" altLang="en-US" sz="9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26655" y="1392866"/>
            <a:ext cx="677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endParaRPr lang="zh-CN" altLang="en-US" sz="9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09722" y="2649959"/>
            <a:ext cx="923330" cy="2009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分一分</a:t>
            </a:r>
            <a:endParaRPr lang="zh-CN" altLang="en-US" sz="4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48175" y="3654735"/>
            <a:ext cx="1525367" cy="1866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48175" y="1208681"/>
            <a:ext cx="1525367" cy="1937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9347" y="3654735"/>
            <a:ext cx="1439732" cy="1815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9346" y="1208681"/>
            <a:ext cx="1424670" cy="1937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1957516" y="1392580"/>
            <a:ext cx="2622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右</a:t>
            </a: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下半圆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bbb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69762" y="4119452"/>
            <a:ext cx="26104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左</a:t>
            </a: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下半圆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ddd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41551" y="1392580"/>
            <a:ext cx="2622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右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上</a:t>
            </a: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半圆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ppp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23414" y="4119452"/>
            <a:ext cx="2622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左上半圆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qqq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2314</Words>
  <Application>WPS 演示</Application>
  <PresentationFormat>全屏显示(4:3)</PresentationFormat>
  <Paragraphs>322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Times New Roman</vt:lpstr>
      <vt:lpstr>GB Pinyinok-B</vt:lpstr>
      <vt:lpstr>Calibri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466</cp:revision>
  <cp:lastPrinted>2018-04-06T08:03:00Z</cp:lastPrinted>
  <dcterms:created xsi:type="dcterms:W3CDTF">2016-02-25T11:28:00Z</dcterms:created>
  <dcterms:modified xsi:type="dcterms:W3CDTF">2019-09-18T06:45:35Z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